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672"/>
  </p:normalViewPr>
  <p:slideViewPr>
    <p:cSldViewPr snapToGrid="0">
      <p:cViewPr varScale="1">
        <p:scale>
          <a:sx n="112" d="100"/>
          <a:sy n="112" d="100"/>
        </p:scale>
        <p:origin x="6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4075A-5C5D-CF30-2AAE-DEFB014CAF0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EC9D5B2-40ED-FFCF-6828-8565AF830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4A6BC10-7F06-9C64-EA38-02276A06A1F2}"/>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7B00E763-A170-8838-EFB6-68F475DE5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73DCE1-0329-A183-059E-6E57F9BD49F2}"/>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3799582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0033F-EB52-FD87-B9AA-F3154C3620E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CD8EB06-DEFA-22CE-D46B-367975F7315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F358D73-3483-F4F9-B74A-71C00DF0C260}"/>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28EC6961-2AAD-E814-C2AF-CED6E5C1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99AAC6-3B98-A9E4-3396-4ACB6747D8A7}"/>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85872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238393-7E02-781F-0CE7-6FCA7FF1D3E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0DA5F2-5C05-DF42-CFB6-5E8A3A4E931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F663AFC-71EA-20FA-26D4-B61E0EC41BC3}"/>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60E13DB0-F271-3C8D-8618-F838653B38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B58E15-C24A-1628-8D88-651C75FE9A37}"/>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289752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1DA3F-0286-C42A-AC71-15BEFEDCF82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7BCE73-A272-7508-FEA0-C81CE7E7EE4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4BFE1E3-362C-9694-D147-997A1B2CE61D}"/>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83731A40-8198-371D-36A7-A01212DE8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0136F5-0889-6A2A-2368-0016AD9EFACF}"/>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559619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BE9BD-0F75-38C4-90A6-51A620E4830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2C72209-5115-25DB-7DC5-B370EDA52F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29E9197-7F1D-782E-F8A7-E2FCE478A70D}"/>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A6A7DBA5-5113-28C7-DA54-2804615F7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CA27A-7A4C-CBE4-23E2-76940734A2EE}"/>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1764919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E7FA-CB2D-F212-A761-755E33E4C3D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9EA7EBA-9A94-EAD5-AEDF-D68EAEAE1AD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3D87CEA-1A66-FE5E-FD77-FAD76CE3591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0848F07-2C4E-D449-FF3E-262013BE5227}"/>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6" name="Footer Placeholder 5">
            <a:extLst>
              <a:ext uri="{FF2B5EF4-FFF2-40B4-BE49-F238E27FC236}">
                <a16:creationId xmlns:a16="http://schemas.microsoft.com/office/drawing/2014/main" id="{2067CDFB-8E44-CEB1-B8EF-0AD652008C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4FEE58-9FA2-BCF5-0FF7-6D73B142FB57}"/>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140626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2814-2EFF-E7C3-BE25-6B5306C45D2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D2808B0-2A46-985D-A62B-DB15DBC5B9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CB2CBA3-9723-0257-25E9-1882F9DBC4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A39E26-49A2-9168-B222-06F4883E9B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29C4936-2E7B-37DF-6FEF-37425C0BF5A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A2D6FFB-3EF3-9C41-F897-F11391F8B301}"/>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8" name="Footer Placeholder 7">
            <a:extLst>
              <a:ext uri="{FF2B5EF4-FFF2-40B4-BE49-F238E27FC236}">
                <a16:creationId xmlns:a16="http://schemas.microsoft.com/office/drawing/2014/main" id="{0E562C5A-7C52-23C6-93B7-5C8C24A3E8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420322-007F-1C7E-008C-6EE7484A0236}"/>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398569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557F-D19C-3C8D-288D-CA19880B60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52B64CF-0E28-A11B-5D73-3EA11C1C19D7}"/>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4" name="Footer Placeholder 3">
            <a:extLst>
              <a:ext uri="{FF2B5EF4-FFF2-40B4-BE49-F238E27FC236}">
                <a16:creationId xmlns:a16="http://schemas.microsoft.com/office/drawing/2014/main" id="{716C32E3-A535-14F7-5D23-D31641D584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42520D-2A09-D8CB-52D1-688C262893DD}"/>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132919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E43610-FF10-1699-3DA7-778E62F6E227}"/>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3" name="Footer Placeholder 2">
            <a:extLst>
              <a:ext uri="{FF2B5EF4-FFF2-40B4-BE49-F238E27FC236}">
                <a16:creationId xmlns:a16="http://schemas.microsoft.com/office/drawing/2014/main" id="{D294D705-42D9-6DF9-8683-2312D68A3F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7B74B1-673A-F914-8879-5B039579453F}"/>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42101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16AF6-8D55-C241-8D8B-6F848D4141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701847C-A2DA-4D91-E46E-E36336BE00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EAC4664-CE70-1D2F-E1B3-2EEFDA4319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6DF935F-9308-84F4-3788-DE8CDAC013A5}"/>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6" name="Footer Placeholder 5">
            <a:extLst>
              <a:ext uri="{FF2B5EF4-FFF2-40B4-BE49-F238E27FC236}">
                <a16:creationId xmlns:a16="http://schemas.microsoft.com/office/drawing/2014/main" id="{897E9110-DE26-30FD-4F30-1F6A5001DE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96DD58-8124-A403-0646-DB918014AE23}"/>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402400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32BBB-2EA8-9A50-B298-CB09E6F410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CD7474-3BD3-AA49-8FFE-316FB78A27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1DCF6A-EA8E-8572-2C6E-8C3B7E0374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D34600-DD6F-562A-57C2-C63339F781C0}"/>
              </a:ext>
            </a:extLst>
          </p:cNvPr>
          <p:cNvSpPr>
            <a:spLocks noGrp="1"/>
          </p:cNvSpPr>
          <p:nvPr>
            <p:ph type="dt" sz="half" idx="10"/>
          </p:nvPr>
        </p:nvSpPr>
        <p:spPr/>
        <p:txBody>
          <a:bodyPr/>
          <a:lstStyle/>
          <a:p>
            <a:fld id="{31127317-9FFF-6D46-BCFD-1A4602E109C0}" type="datetimeFigureOut">
              <a:rPr lang="en-US" smtClean="0"/>
              <a:t>2/2/25</a:t>
            </a:fld>
            <a:endParaRPr lang="en-US"/>
          </a:p>
        </p:txBody>
      </p:sp>
      <p:sp>
        <p:nvSpPr>
          <p:cNvPr id="6" name="Footer Placeholder 5">
            <a:extLst>
              <a:ext uri="{FF2B5EF4-FFF2-40B4-BE49-F238E27FC236}">
                <a16:creationId xmlns:a16="http://schemas.microsoft.com/office/drawing/2014/main" id="{FBCDB032-0662-F88E-5496-14C6078072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87F9F-C246-0ADE-5740-D3604108F54D}"/>
              </a:ext>
            </a:extLst>
          </p:cNvPr>
          <p:cNvSpPr>
            <a:spLocks noGrp="1"/>
          </p:cNvSpPr>
          <p:nvPr>
            <p:ph type="sldNum" sz="quarter" idx="12"/>
          </p:nvPr>
        </p:nvSpPr>
        <p:spPr/>
        <p:txBody>
          <a:bodyPr/>
          <a:lstStyle/>
          <a:p>
            <a:fld id="{DF98533D-C8BC-4A46-88CD-87AA4FD23E9C}" type="slidenum">
              <a:rPr lang="en-US" smtClean="0"/>
              <a:t>‹#›</a:t>
            </a:fld>
            <a:endParaRPr lang="en-US"/>
          </a:p>
        </p:txBody>
      </p:sp>
    </p:spTree>
    <p:extLst>
      <p:ext uri="{BB962C8B-B14F-4D97-AF65-F5344CB8AC3E}">
        <p14:creationId xmlns:p14="http://schemas.microsoft.com/office/powerpoint/2010/main" val="326084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6BEB00-13B2-59EE-B377-2626B2153B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8896354-0939-2547-7849-C2C3FDEAB6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99D6D3F-4EC1-800A-AC49-492BBADD2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127317-9FFF-6D46-BCFD-1A4602E109C0}" type="datetimeFigureOut">
              <a:rPr lang="en-US" smtClean="0"/>
              <a:t>2/2/25</a:t>
            </a:fld>
            <a:endParaRPr lang="en-US"/>
          </a:p>
        </p:txBody>
      </p:sp>
      <p:sp>
        <p:nvSpPr>
          <p:cNvPr id="5" name="Footer Placeholder 4">
            <a:extLst>
              <a:ext uri="{FF2B5EF4-FFF2-40B4-BE49-F238E27FC236}">
                <a16:creationId xmlns:a16="http://schemas.microsoft.com/office/drawing/2014/main" id="{A5CB3EF8-198E-A561-A486-009DE9D4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E3F0FF-EC24-6769-DEFF-7CC686C65D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98533D-C8BC-4A46-88CD-87AA4FD23E9C}" type="slidenum">
              <a:rPr lang="en-US" smtClean="0"/>
              <a:t>‹#›</a:t>
            </a:fld>
            <a:endParaRPr lang="en-US"/>
          </a:p>
        </p:txBody>
      </p:sp>
    </p:spTree>
    <p:extLst>
      <p:ext uri="{BB962C8B-B14F-4D97-AF65-F5344CB8AC3E}">
        <p14:creationId xmlns:p14="http://schemas.microsoft.com/office/powerpoint/2010/main" val="2703197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graduateschool@uq.edu.au" TargetMode="External"/><Relationship Id="rId2" Type="http://schemas.openxmlformats.org/officeDocument/2006/relationships/hyperlink" Target="mailto:research@hass.uq.edu.au" TargetMode="Externa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6.xml"/></Relationships>
</file>

<file path=ppt/slides/_rels/slide2.xml.rels><?xml version="1.0" encoding="UTF-8" standalone="yes"?>
<Relationships xmlns="http://schemas.openxmlformats.org/package/2006/relationships"><Relationship Id="rId3" Type="http://schemas.openxmlformats.org/officeDocument/2006/relationships/hyperlink" Target="https://cdf.graduate-school.uq.edu.au/placements-info" TargetMode="Externa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hyperlink" Target="mailto:graduateschool@uq.edu.au"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8.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8.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hyperlink" Target="mailto:graduateschool@uq.edu.au" TargetMode="External"/><Relationship Id="rId2" Type="http://schemas.openxmlformats.org/officeDocument/2006/relationships/hyperlink" Target="https://cdf.graduate-school.uq.edu.au/files/6959/HDR_Placement_Host_Info_Project_Brief_280125.docx" TargetMode="Externa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6.xml"/><Relationship Id="rId1" Type="http://schemas.openxmlformats.org/officeDocument/2006/relationships/slideLayout" Target="../slideLayouts/slideLayout7.xml"/><Relationship Id="rId5" Type="http://schemas.openxmlformats.org/officeDocument/2006/relationships/hyperlink" Target="UQ%20HDR%20Placements%20Industry%20Flyer" TargetMode="External"/><Relationship Id="rId4" Type="http://schemas.openxmlformats.org/officeDocument/2006/relationships/hyperlink" Target="https://cdf.graduate-school.uq.edu.au/hdr-placements"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hyperlink" Target="UQ%20HDR%20Placements%20Student%20Staff%20Flyer" TargetMode="Externa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hyperlink" Target="https://cdf.graduate-school.uq.edu.au/hdr-placements?p=3#3" TargetMode="External"/><Relationship Id="rId1" Type="http://schemas.openxmlformats.org/officeDocument/2006/relationships/slideLayout" Target="../slideLayouts/slideLayout7.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4DC76-A263-402F-231A-40B9A8A03C72}"/>
              </a:ext>
            </a:extLst>
          </p:cNvPr>
          <p:cNvSpPr>
            <a:spLocks noGrp="1"/>
          </p:cNvSpPr>
          <p:nvPr>
            <p:ph type="ctrTitle"/>
          </p:nvPr>
        </p:nvSpPr>
        <p:spPr>
          <a:xfrm>
            <a:off x="1524000" y="543274"/>
            <a:ext cx="9144000" cy="2387600"/>
          </a:xfrm>
        </p:spPr>
        <p:txBody>
          <a:bodyPr/>
          <a:lstStyle/>
          <a:p>
            <a:r>
              <a:rPr lang="en-US" b="1" dirty="0"/>
              <a:t>HDR Placement</a:t>
            </a:r>
          </a:p>
        </p:txBody>
      </p:sp>
      <p:sp>
        <p:nvSpPr>
          <p:cNvPr id="3" name="Subtitle 2">
            <a:extLst>
              <a:ext uri="{FF2B5EF4-FFF2-40B4-BE49-F238E27FC236}">
                <a16:creationId xmlns:a16="http://schemas.microsoft.com/office/drawing/2014/main" id="{5F0E7F54-9DF6-B8B4-ECE2-249372BC5993}"/>
              </a:ext>
            </a:extLst>
          </p:cNvPr>
          <p:cNvSpPr>
            <a:spLocks noGrp="1"/>
          </p:cNvSpPr>
          <p:nvPr>
            <p:ph type="subTitle" idx="1"/>
          </p:nvPr>
        </p:nvSpPr>
        <p:spPr>
          <a:xfrm>
            <a:off x="1492534" y="2758283"/>
            <a:ext cx="9144000" cy="1655762"/>
          </a:xfrm>
        </p:spPr>
        <p:txBody>
          <a:bodyPr>
            <a:normAutofit lnSpcReduction="10000"/>
          </a:bodyPr>
          <a:lstStyle/>
          <a:p>
            <a:r>
              <a:rPr lang="en-US" dirty="0"/>
              <a:t>Choose your own Adventure</a:t>
            </a:r>
          </a:p>
          <a:p>
            <a:endParaRPr lang="en-US" dirty="0"/>
          </a:p>
          <a:p>
            <a:endParaRPr lang="en-US" dirty="0"/>
          </a:p>
          <a:p>
            <a:r>
              <a:rPr lang="en-US" dirty="0"/>
              <a:t>(launch presentation to begin)</a:t>
            </a:r>
          </a:p>
        </p:txBody>
      </p:sp>
      <p:pic>
        <p:nvPicPr>
          <p:cNvPr id="5" name="Picture 4">
            <a:extLst>
              <a:ext uri="{FF2B5EF4-FFF2-40B4-BE49-F238E27FC236}">
                <a16:creationId xmlns:a16="http://schemas.microsoft.com/office/drawing/2014/main" id="{CF7E433B-0DC7-A676-C8D5-88F5DE7D19E3}"/>
              </a:ext>
            </a:extLst>
          </p:cNvPr>
          <p:cNvPicPr>
            <a:picLocks noChangeAspect="1"/>
          </p:cNvPicPr>
          <p:nvPr/>
        </p:nvPicPr>
        <p:blipFill>
          <a:blip r:embed="rId2"/>
          <a:stretch>
            <a:fillRect/>
          </a:stretch>
        </p:blipFill>
        <p:spPr>
          <a:xfrm>
            <a:off x="3843283" y="4944366"/>
            <a:ext cx="4680607" cy="626867"/>
          </a:xfrm>
          <a:prstGeom prst="rect">
            <a:avLst/>
          </a:prstGeom>
        </p:spPr>
      </p:pic>
      <p:sp>
        <p:nvSpPr>
          <p:cNvPr id="6" name="Up Arrow Callout 5">
            <a:extLst>
              <a:ext uri="{FF2B5EF4-FFF2-40B4-BE49-F238E27FC236}">
                <a16:creationId xmlns:a16="http://schemas.microsoft.com/office/drawing/2014/main" id="{DCD09896-B16E-78AD-FB45-E0A901ED5E30}"/>
              </a:ext>
            </a:extLst>
          </p:cNvPr>
          <p:cNvSpPr/>
          <p:nvPr/>
        </p:nvSpPr>
        <p:spPr>
          <a:xfrm>
            <a:off x="5433848" y="5410191"/>
            <a:ext cx="1860331" cy="650891"/>
          </a:xfrm>
          <a:prstGeom prst="upArrow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Custom 6">
            <a:hlinkClick r:id="" action="ppaction://hlinkshowjump?jump=nextslide" highlightClick="1"/>
            <a:extLst>
              <a:ext uri="{FF2B5EF4-FFF2-40B4-BE49-F238E27FC236}">
                <a16:creationId xmlns:a16="http://schemas.microsoft.com/office/drawing/2014/main" id="{F0BA2CF9-844B-BD06-E393-6590AC6CE119}"/>
              </a:ext>
            </a:extLst>
          </p:cNvPr>
          <p:cNvSpPr/>
          <p:nvPr/>
        </p:nvSpPr>
        <p:spPr>
          <a:xfrm>
            <a:off x="4834890" y="5571233"/>
            <a:ext cx="2459289" cy="886717"/>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Tree>
    <p:extLst>
      <p:ext uri="{BB962C8B-B14F-4D97-AF65-F5344CB8AC3E}">
        <p14:creationId xmlns:p14="http://schemas.microsoft.com/office/powerpoint/2010/main" val="3717178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5D673-8C73-FEE3-0E69-0FDC30365B7C}"/>
              </a:ext>
            </a:extLst>
          </p:cNvPr>
          <p:cNvSpPr txBox="1"/>
          <p:nvPr/>
        </p:nvSpPr>
        <p:spPr>
          <a:xfrm>
            <a:off x="1154431" y="808584"/>
            <a:ext cx="10144190" cy="4524315"/>
          </a:xfrm>
          <a:prstGeom prst="rect">
            <a:avLst/>
          </a:prstGeom>
          <a:noFill/>
        </p:spPr>
        <p:txBody>
          <a:bodyPr wrap="square" rtlCol="0">
            <a:spAutoFit/>
          </a:bodyPr>
          <a:lstStyle/>
          <a:p>
            <a:r>
              <a:rPr lang="en-AU" sz="1800" dirty="0">
                <a:effectLst/>
                <a:latin typeface="Calibri" panose="020F0502020204030204" pitchFamily="34" charset="0"/>
                <a:ea typeface="Calibri" panose="020F0502020204030204" pitchFamily="34" charset="0"/>
                <a:cs typeface="Times New Roman" panose="02020603050405020304" pitchFamily="18" charset="0"/>
              </a:rPr>
              <a:t>If you’re working with a partner and can see a great opportunity for a HDR placement to enrich the research, you can get the word out there in a number of ways.</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Before you try to attract a HDR student, work with your partner on what would constitute a useful placement for them, that also meets UQ’s goals. It should be 60 days worth of work, usually a discrete research project, that includes recognisable research skills (e.g. gathering data, summarising documents, writing up results, writing ancillary materials to promote research, creating documents and web copy, and so on). Then write a brief blurb, describing the overarching research project and partner, and key details of what kind of skills the HDR should have to take on the placement, and what kind experience they can expect to gain. Don’t forget to include your contact details. You now have a brief.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You can then ask your DHDR to advertise it to HDRs in your School, or if the skills necessary are broader you can ask the Faculty Research Office (</a:t>
            </a:r>
            <a:r>
              <a:rPr lang="en-AU" sz="1800" dirty="0">
                <a:effectLst/>
                <a:latin typeface="Calibri" panose="020F0502020204030204" pitchFamily="34" charset="0"/>
                <a:ea typeface="Calibri" panose="020F0502020204030204" pitchFamily="34" charset="0"/>
                <a:cs typeface="Times New Roman" panose="02020603050405020304" pitchFamily="18" charset="0"/>
                <a:hlinkClick r:id="rId2"/>
              </a:rPr>
              <a:t>research@hass.uq.edu.au</a:t>
            </a:r>
            <a:r>
              <a:rPr lang="en-AU" sz="1800" dirty="0">
                <a:effectLst/>
                <a:latin typeface="Calibri" panose="020F0502020204030204" pitchFamily="34" charset="0"/>
                <a:ea typeface="Calibri" panose="020F0502020204030204" pitchFamily="34" charset="0"/>
                <a:cs typeface="Times New Roman" panose="02020603050405020304" pitchFamily="18" charset="0"/>
              </a:rPr>
              <a:t>), or the Graduate School </a:t>
            </a:r>
            <a:r>
              <a:rPr lang="en-AU"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a:t>
            </a:r>
            <a:r>
              <a:rPr lang="en-AU" dirty="0">
                <a:latin typeface="Calibri" panose="020F0502020204030204" pitchFamily="34" charset="0"/>
                <a:ea typeface="Calibri" panose="020F0502020204030204" pitchFamily="34" charset="0"/>
                <a:cs typeface="Times New Roman" panose="02020603050405020304" pitchFamily="18" charset="0"/>
                <a:hlinkClick r:id="rId3"/>
              </a:rPr>
              <a:t>graduateschool@uq.edu.au</a:t>
            </a:r>
            <a:r>
              <a:rPr lang="en-AU" dirty="0">
                <a:latin typeface="Calibri" panose="020F0502020204030204" pitchFamily="34" charset="0"/>
                <a:ea typeface="Calibri" panose="020F0502020204030204" pitchFamily="34" charset="0"/>
                <a:cs typeface="Times New Roman" panose="02020603050405020304" pitchFamily="18" charset="0"/>
              </a:rPr>
              <a:t>)</a:t>
            </a:r>
            <a:r>
              <a:rPr lang="en-AU" sz="1800" dirty="0">
                <a:effectLst/>
                <a:latin typeface="Calibri" panose="020F0502020204030204" pitchFamily="34" charset="0"/>
                <a:ea typeface="Calibri" panose="020F0502020204030204" pitchFamily="34" charset="0"/>
                <a:cs typeface="Times New Roman" panose="02020603050405020304" pitchFamily="18" charset="0"/>
              </a:rPr>
              <a:t> to promote it for you.</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Action Button: Custom 3">
            <a:hlinkClick r:id="rId4" action="ppaction://hlinksldjump" highlightClick="1"/>
            <a:extLst>
              <a:ext uri="{FF2B5EF4-FFF2-40B4-BE49-F238E27FC236}">
                <a16:creationId xmlns:a16="http://schemas.microsoft.com/office/drawing/2014/main" id="{A55255C6-42A7-04EF-A68B-AFF623C22B34}"/>
              </a:ext>
            </a:extLst>
          </p:cNvPr>
          <p:cNvSpPr/>
          <p:nvPr/>
        </p:nvSpPr>
        <p:spPr>
          <a:xfrm>
            <a:off x="3643346" y="5178184"/>
            <a:ext cx="4994910" cy="1348740"/>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142807D-CBA7-B0BD-E80B-765D3208A261}"/>
              </a:ext>
            </a:extLst>
          </p:cNvPr>
          <p:cNvSpPr txBox="1"/>
          <p:nvPr/>
        </p:nvSpPr>
        <p:spPr>
          <a:xfrm>
            <a:off x="4143590" y="5680084"/>
            <a:ext cx="3923638" cy="369332"/>
          </a:xfrm>
          <a:prstGeom prst="rect">
            <a:avLst/>
          </a:prstGeom>
          <a:noFill/>
        </p:spPr>
        <p:txBody>
          <a:bodyPr wrap="none" rtlCol="0">
            <a:spAutoFit/>
          </a:bodyPr>
          <a:lstStyle/>
          <a:p>
            <a:r>
              <a:rPr lang="en-US" dirty="0">
                <a:solidFill>
                  <a:schemeClr val="bg1"/>
                </a:solidFill>
              </a:rPr>
              <a:t>Go to advice about forms and approvals</a:t>
            </a:r>
          </a:p>
        </p:txBody>
      </p:sp>
      <p:sp>
        <p:nvSpPr>
          <p:cNvPr id="3" name="Action Button: Custom 2">
            <a:hlinkClick r:id="rId5" action="ppaction://hlinksldjump" highlightClick="1"/>
            <a:extLst>
              <a:ext uri="{FF2B5EF4-FFF2-40B4-BE49-F238E27FC236}">
                <a16:creationId xmlns:a16="http://schemas.microsoft.com/office/drawing/2014/main" id="{11F7D959-A5A4-D75A-B297-8405F0E0A1E3}"/>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C5E31B5-89EE-A5CA-1F9F-8B7801D0F26C}"/>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Tree>
    <p:extLst>
      <p:ext uri="{BB962C8B-B14F-4D97-AF65-F5344CB8AC3E}">
        <p14:creationId xmlns:p14="http://schemas.microsoft.com/office/powerpoint/2010/main" val="3528072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ction Button: Custom 5">
            <a:hlinkClick r:id="rId2" action="ppaction://hlinksldjump" highlightClick="1"/>
            <a:extLst>
              <a:ext uri="{FF2B5EF4-FFF2-40B4-BE49-F238E27FC236}">
                <a16:creationId xmlns:a16="http://schemas.microsoft.com/office/drawing/2014/main" id="{926C204B-E9F0-2A8F-A53D-5B2EB217C74B}"/>
              </a:ext>
            </a:extLst>
          </p:cNvPr>
          <p:cNvSpPr/>
          <p:nvPr/>
        </p:nvSpPr>
        <p:spPr>
          <a:xfrm>
            <a:off x="3051810" y="5604669"/>
            <a:ext cx="5989320" cy="887571"/>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B03BF2-E118-090A-E810-4513D24EE2EF}"/>
              </a:ext>
            </a:extLst>
          </p:cNvPr>
          <p:cNvSpPr>
            <a:spLocks noGrp="1"/>
          </p:cNvSpPr>
          <p:nvPr>
            <p:ph type="title"/>
          </p:nvPr>
        </p:nvSpPr>
        <p:spPr>
          <a:xfrm>
            <a:off x="827688" y="153221"/>
            <a:ext cx="10515600" cy="1325563"/>
          </a:xfrm>
        </p:spPr>
        <p:txBody>
          <a:bodyPr>
            <a:normAutofit/>
          </a:bodyPr>
          <a:lstStyle/>
          <a:p>
            <a:r>
              <a:rPr lang="en-US" sz="3200" b="1" dirty="0"/>
              <a:t>Eligibility</a:t>
            </a:r>
          </a:p>
        </p:txBody>
      </p:sp>
      <p:sp>
        <p:nvSpPr>
          <p:cNvPr id="3" name="Content Placeholder 2">
            <a:extLst>
              <a:ext uri="{FF2B5EF4-FFF2-40B4-BE49-F238E27FC236}">
                <a16:creationId xmlns:a16="http://schemas.microsoft.com/office/drawing/2014/main" id="{662577FE-1564-D964-217D-622B27128C8E}"/>
              </a:ext>
            </a:extLst>
          </p:cNvPr>
          <p:cNvSpPr>
            <a:spLocks noGrp="1"/>
          </p:cNvSpPr>
          <p:nvPr>
            <p:ph idx="1"/>
          </p:nvPr>
        </p:nvSpPr>
        <p:spPr>
          <a:xfrm>
            <a:off x="827688" y="1110509"/>
            <a:ext cx="10515600" cy="4351338"/>
          </a:xfrm>
        </p:spPr>
        <p:txBody>
          <a:bodyPr>
            <a:normAutofit/>
          </a:bodyPr>
          <a:lstStyle/>
          <a:p>
            <a:pPr marL="0" indent="0">
              <a:buNone/>
            </a:pPr>
            <a:r>
              <a:rPr lang="en-US" sz="2000" dirty="0"/>
              <a:t>To be an approved placement eligible for the placement scholarship,  the placement must:</a:t>
            </a:r>
          </a:p>
          <a:p>
            <a:r>
              <a:rPr lang="en-US" sz="2000" dirty="0"/>
              <a:t>Be organized within the first 18 months of the students candidature</a:t>
            </a:r>
          </a:p>
          <a:p>
            <a:r>
              <a:rPr lang="en-US" sz="2000" dirty="0"/>
              <a:t>Be of at least 60 days’ duration</a:t>
            </a:r>
          </a:p>
          <a:p>
            <a:r>
              <a:rPr lang="en-US" sz="2000" dirty="0"/>
              <a:t>Be a research-based internship (broadly conceived) that is different from the student’s PhD research</a:t>
            </a:r>
          </a:p>
          <a:p>
            <a:r>
              <a:rPr lang="en-US" sz="2000" dirty="0"/>
              <a:t>NOT be with a higher education provider, or an </a:t>
            </a:r>
            <a:r>
              <a:rPr lang="en-US" sz="2000" dirty="0" err="1"/>
              <a:t>organisation</a:t>
            </a:r>
            <a:r>
              <a:rPr lang="en-US" sz="2000" dirty="0"/>
              <a:t> that is an affiliate, controlled entity or subsidiaries (such as Medical Research Institutes) of a higher education provider or equivalent</a:t>
            </a:r>
          </a:p>
          <a:p>
            <a:r>
              <a:rPr lang="en-US" sz="2000" dirty="0"/>
              <a:t>Make sure you attend the </a:t>
            </a:r>
            <a:r>
              <a:rPr lang="en-US" sz="2000" dirty="0">
                <a:hlinkClick r:id="rId3"/>
              </a:rPr>
              <a:t>Graduate School’s HDR Placements Information Session </a:t>
            </a:r>
            <a:r>
              <a:rPr lang="en-US" sz="2000" dirty="0"/>
              <a:t>for the most up-to-date information </a:t>
            </a:r>
          </a:p>
          <a:p>
            <a:r>
              <a:rPr lang="en-US" sz="2000" dirty="0"/>
              <a:t>Questions? Email the Graduate School on </a:t>
            </a:r>
            <a:r>
              <a:rPr lang="en-AU" sz="20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graduateschool@uq.edu.au</a:t>
            </a:r>
            <a:r>
              <a:rPr lang="en-AU" sz="20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dirty="0"/>
          </a:p>
        </p:txBody>
      </p:sp>
      <p:sp>
        <p:nvSpPr>
          <p:cNvPr id="5" name="TextBox 4">
            <a:extLst>
              <a:ext uri="{FF2B5EF4-FFF2-40B4-BE49-F238E27FC236}">
                <a16:creationId xmlns:a16="http://schemas.microsoft.com/office/drawing/2014/main" id="{D0C0539B-9B99-9B09-9E26-BADC533816A8}"/>
              </a:ext>
            </a:extLst>
          </p:cNvPr>
          <p:cNvSpPr txBox="1"/>
          <p:nvPr/>
        </p:nvSpPr>
        <p:spPr>
          <a:xfrm>
            <a:off x="5528440" y="5890313"/>
            <a:ext cx="1114097" cy="369332"/>
          </a:xfrm>
          <a:prstGeom prst="rect">
            <a:avLst/>
          </a:prstGeom>
          <a:noFill/>
        </p:spPr>
        <p:txBody>
          <a:bodyPr wrap="square">
            <a:spAutoFit/>
          </a:bodyPr>
          <a:lstStyle/>
          <a:p>
            <a:r>
              <a:rPr lang="en-US" dirty="0">
                <a:solidFill>
                  <a:schemeClr val="bg1"/>
                </a:solidFill>
              </a:rPr>
              <a:t>Continue</a:t>
            </a:r>
          </a:p>
        </p:txBody>
      </p:sp>
    </p:spTree>
    <p:extLst>
      <p:ext uri="{BB962C8B-B14F-4D97-AF65-F5344CB8AC3E}">
        <p14:creationId xmlns:p14="http://schemas.microsoft.com/office/powerpoint/2010/main" val="71282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tion Button: Custom 2">
            <a:hlinkClick r:id="rId2" action="ppaction://hlinksldjump" highlightClick="1"/>
            <a:extLst>
              <a:ext uri="{FF2B5EF4-FFF2-40B4-BE49-F238E27FC236}">
                <a16:creationId xmlns:a16="http://schemas.microsoft.com/office/drawing/2014/main" id="{AE8DB48B-806C-0B97-8A16-5B9BBA2E4943}"/>
              </a:ext>
            </a:extLst>
          </p:cNvPr>
          <p:cNvSpPr/>
          <p:nvPr/>
        </p:nvSpPr>
        <p:spPr>
          <a:xfrm>
            <a:off x="3460195" y="3843157"/>
            <a:ext cx="4695831" cy="1286329"/>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ction Button: Custom 1">
            <a:hlinkClick r:id="rId3" action="ppaction://hlinksldjump" highlightClick="1"/>
            <a:extLst>
              <a:ext uri="{FF2B5EF4-FFF2-40B4-BE49-F238E27FC236}">
                <a16:creationId xmlns:a16="http://schemas.microsoft.com/office/drawing/2014/main" id="{2432431A-F032-9C70-506E-86D66F75BB51}"/>
              </a:ext>
            </a:extLst>
          </p:cNvPr>
          <p:cNvSpPr/>
          <p:nvPr/>
        </p:nvSpPr>
        <p:spPr>
          <a:xfrm>
            <a:off x="3460196" y="2342949"/>
            <a:ext cx="4695831" cy="1286329"/>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8D89123-3684-D066-CF5C-0FCABF62472E}"/>
              </a:ext>
            </a:extLst>
          </p:cNvPr>
          <p:cNvSpPr txBox="1"/>
          <p:nvPr/>
        </p:nvSpPr>
        <p:spPr>
          <a:xfrm>
            <a:off x="1171378" y="1109761"/>
            <a:ext cx="1398140" cy="523220"/>
          </a:xfrm>
          <a:prstGeom prst="rect">
            <a:avLst/>
          </a:prstGeom>
          <a:noFill/>
        </p:spPr>
        <p:txBody>
          <a:bodyPr wrap="none" rtlCol="0">
            <a:spAutoFit/>
          </a:bodyPr>
          <a:lstStyle/>
          <a:p>
            <a:r>
              <a:rPr lang="en-US" sz="2800" dirty="0"/>
              <a:t>I am a …</a:t>
            </a:r>
          </a:p>
        </p:txBody>
      </p:sp>
      <p:sp>
        <p:nvSpPr>
          <p:cNvPr id="5" name="TextBox 4">
            <a:extLst>
              <a:ext uri="{FF2B5EF4-FFF2-40B4-BE49-F238E27FC236}">
                <a16:creationId xmlns:a16="http://schemas.microsoft.com/office/drawing/2014/main" id="{009F30FC-4EFF-022B-BD8F-45E8D3FA6C3F}"/>
              </a:ext>
            </a:extLst>
          </p:cNvPr>
          <p:cNvSpPr txBox="1"/>
          <p:nvPr/>
        </p:nvSpPr>
        <p:spPr>
          <a:xfrm>
            <a:off x="5034456" y="2786059"/>
            <a:ext cx="1187667" cy="400110"/>
          </a:xfrm>
          <a:prstGeom prst="rect">
            <a:avLst/>
          </a:prstGeom>
          <a:noFill/>
        </p:spPr>
        <p:txBody>
          <a:bodyPr wrap="square" rtlCol="0">
            <a:spAutoFit/>
          </a:bodyPr>
          <a:lstStyle/>
          <a:p>
            <a:r>
              <a:rPr lang="en-US" sz="2000" dirty="0">
                <a:solidFill>
                  <a:schemeClr val="bg1"/>
                </a:solidFill>
              </a:rPr>
              <a:t>STUDENT</a:t>
            </a:r>
          </a:p>
        </p:txBody>
      </p:sp>
      <p:sp>
        <p:nvSpPr>
          <p:cNvPr id="6" name="TextBox 5">
            <a:extLst>
              <a:ext uri="{FF2B5EF4-FFF2-40B4-BE49-F238E27FC236}">
                <a16:creationId xmlns:a16="http://schemas.microsoft.com/office/drawing/2014/main" id="{FD6D8708-493D-8611-6E36-253668CB0422}"/>
              </a:ext>
            </a:extLst>
          </p:cNvPr>
          <p:cNvSpPr txBox="1"/>
          <p:nvPr/>
        </p:nvSpPr>
        <p:spPr>
          <a:xfrm>
            <a:off x="4876800" y="4241734"/>
            <a:ext cx="1502978" cy="400110"/>
          </a:xfrm>
          <a:prstGeom prst="rect">
            <a:avLst/>
          </a:prstGeom>
          <a:noFill/>
        </p:spPr>
        <p:txBody>
          <a:bodyPr wrap="square" rtlCol="0">
            <a:spAutoFit/>
          </a:bodyPr>
          <a:lstStyle/>
          <a:p>
            <a:r>
              <a:rPr lang="en-US" sz="2000" dirty="0">
                <a:solidFill>
                  <a:schemeClr val="bg1"/>
                </a:solidFill>
              </a:rPr>
              <a:t>SUPERVISOR</a:t>
            </a:r>
          </a:p>
        </p:txBody>
      </p:sp>
    </p:spTree>
    <p:extLst>
      <p:ext uri="{BB962C8B-B14F-4D97-AF65-F5344CB8AC3E}">
        <p14:creationId xmlns:p14="http://schemas.microsoft.com/office/powerpoint/2010/main" val="1198309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ction Button: Custom 9">
            <a:hlinkClick r:id="rId2" action="ppaction://hlinksldjump" highlightClick="1"/>
            <a:extLst>
              <a:ext uri="{FF2B5EF4-FFF2-40B4-BE49-F238E27FC236}">
                <a16:creationId xmlns:a16="http://schemas.microsoft.com/office/drawing/2014/main" id="{653591CE-74A4-90BB-FF93-14050898A8FA}"/>
              </a:ext>
            </a:extLst>
          </p:cNvPr>
          <p:cNvSpPr/>
          <p:nvPr/>
        </p:nvSpPr>
        <p:spPr>
          <a:xfrm>
            <a:off x="2562155" y="4544516"/>
            <a:ext cx="7052441" cy="1124869"/>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ction Button: Custom 7">
            <a:hlinkClick r:id="rId3" action="ppaction://hlinksldjump" highlightClick="1"/>
            <a:extLst>
              <a:ext uri="{FF2B5EF4-FFF2-40B4-BE49-F238E27FC236}">
                <a16:creationId xmlns:a16="http://schemas.microsoft.com/office/drawing/2014/main" id="{FC4D1F30-A18C-752E-E5E5-2B69541443CF}"/>
              </a:ext>
            </a:extLst>
          </p:cNvPr>
          <p:cNvSpPr/>
          <p:nvPr/>
        </p:nvSpPr>
        <p:spPr>
          <a:xfrm>
            <a:off x="2569777" y="3020068"/>
            <a:ext cx="7052441" cy="1195290"/>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Custom 6">
            <a:hlinkClick r:id="rId4" action="ppaction://hlinksldjump" highlightClick="1"/>
            <a:extLst>
              <a:ext uri="{FF2B5EF4-FFF2-40B4-BE49-F238E27FC236}">
                <a16:creationId xmlns:a16="http://schemas.microsoft.com/office/drawing/2014/main" id="{759AC92B-D003-17EE-6AB9-E9979BD1B936}"/>
              </a:ext>
            </a:extLst>
          </p:cNvPr>
          <p:cNvSpPr/>
          <p:nvPr/>
        </p:nvSpPr>
        <p:spPr>
          <a:xfrm>
            <a:off x="2569779" y="1345324"/>
            <a:ext cx="7052441" cy="1237856"/>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70DA51-8ED2-8E13-DA54-E18C16A624CD}"/>
              </a:ext>
            </a:extLst>
          </p:cNvPr>
          <p:cNvSpPr txBox="1"/>
          <p:nvPr/>
        </p:nvSpPr>
        <p:spPr>
          <a:xfrm>
            <a:off x="2666660" y="1779586"/>
            <a:ext cx="6858672" cy="369332"/>
          </a:xfrm>
          <a:prstGeom prst="rect">
            <a:avLst/>
          </a:prstGeom>
          <a:noFill/>
        </p:spPr>
        <p:txBody>
          <a:bodyPr wrap="none" rtlCol="0">
            <a:spAutoFit/>
          </a:bodyPr>
          <a:lstStyle/>
          <a:p>
            <a:r>
              <a:rPr lang="en-US" dirty="0">
                <a:solidFill>
                  <a:schemeClr val="bg1"/>
                </a:solidFill>
              </a:rPr>
              <a:t>I know what I want to do and have a contact with a placement provider</a:t>
            </a:r>
          </a:p>
        </p:txBody>
      </p:sp>
      <p:sp>
        <p:nvSpPr>
          <p:cNvPr id="5" name="TextBox 4">
            <a:extLst>
              <a:ext uri="{FF2B5EF4-FFF2-40B4-BE49-F238E27FC236}">
                <a16:creationId xmlns:a16="http://schemas.microsoft.com/office/drawing/2014/main" id="{61FC2A8B-D04C-122E-3083-3AEB6739C0AA}"/>
              </a:ext>
            </a:extLst>
          </p:cNvPr>
          <p:cNvSpPr txBox="1"/>
          <p:nvPr/>
        </p:nvSpPr>
        <p:spPr>
          <a:xfrm>
            <a:off x="2692958" y="3419069"/>
            <a:ext cx="6921638" cy="369332"/>
          </a:xfrm>
          <a:prstGeom prst="rect">
            <a:avLst/>
          </a:prstGeom>
          <a:noFill/>
        </p:spPr>
        <p:txBody>
          <a:bodyPr wrap="none" rtlCol="0">
            <a:spAutoFit/>
          </a:bodyPr>
          <a:lstStyle/>
          <a:p>
            <a:r>
              <a:rPr lang="en-US" dirty="0">
                <a:solidFill>
                  <a:schemeClr val="bg1"/>
                </a:solidFill>
              </a:rPr>
              <a:t>I know what kind of placement I want to do but I do not have a provider</a:t>
            </a:r>
          </a:p>
        </p:txBody>
      </p:sp>
      <p:sp>
        <p:nvSpPr>
          <p:cNvPr id="6" name="TextBox 5">
            <a:extLst>
              <a:ext uri="{FF2B5EF4-FFF2-40B4-BE49-F238E27FC236}">
                <a16:creationId xmlns:a16="http://schemas.microsoft.com/office/drawing/2014/main" id="{1F49F754-AA1F-C58A-A7BA-9D87B00391E6}"/>
              </a:ext>
            </a:extLst>
          </p:cNvPr>
          <p:cNvSpPr txBox="1"/>
          <p:nvPr/>
        </p:nvSpPr>
        <p:spPr>
          <a:xfrm>
            <a:off x="4441672" y="4840872"/>
            <a:ext cx="3064942" cy="369332"/>
          </a:xfrm>
          <a:prstGeom prst="rect">
            <a:avLst/>
          </a:prstGeom>
          <a:noFill/>
        </p:spPr>
        <p:txBody>
          <a:bodyPr wrap="none" rtlCol="0">
            <a:spAutoFit/>
          </a:bodyPr>
          <a:lstStyle/>
          <a:p>
            <a:r>
              <a:rPr lang="en-US" dirty="0">
                <a:solidFill>
                  <a:schemeClr val="bg1"/>
                </a:solidFill>
              </a:rPr>
              <a:t>I don’t know what I want to do</a:t>
            </a:r>
          </a:p>
        </p:txBody>
      </p:sp>
      <p:sp>
        <p:nvSpPr>
          <p:cNvPr id="2" name="Action Button: Custom 1">
            <a:hlinkClick r:id="rId5" action="ppaction://hlinksldjump" highlightClick="1"/>
            <a:extLst>
              <a:ext uri="{FF2B5EF4-FFF2-40B4-BE49-F238E27FC236}">
                <a16:creationId xmlns:a16="http://schemas.microsoft.com/office/drawing/2014/main" id="{49F37F6C-0438-8AC2-B188-2ED0171446D2}"/>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AE08848-8DA7-71B3-6AE3-89FEA5FF93B0}"/>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Tree>
    <p:extLst>
      <p:ext uri="{BB962C8B-B14F-4D97-AF65-F5344CB8AC3E}">
        <p14:creationId xmlns:p14="http://schemas.microsoft.com/office/powerpoint/2010/main" val="531109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tion Button: Custom 2">
            <a:hlinkClick r:id="rId2" action="ppaction://hlinksldjump" highlightClick="1"/>
            <a:extLst>
              <a:ext uri="{FF2B5EF4-FFF2-40B4-BE49-F238E27FC236}">
                <a16:creationId xmlns:a16="http://schemas.microsoft.com/office/drawing/2014/main" id="{5DE401AA-622D-962D-4BC2-EF2B0E7F85B2}"/>
              </a:ext>
            </a:extLst>
          </p:cNvPr>
          <p:cNvSpPr/>
          <p:nvPr/>
        </p:nvSpPr>
        <p:spPr>
          <a:xfrm>
            <a:off x="2081049" y="2848304"/>
            <a:ext cx="7777987" cy="1161390"/>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ction Button: Custom 1">
            <a:hlinkClick r:id="rId3" action="ppaction://hlinksldjump" highlightClick="1"/>
            <a:extLst>
              <a:ext uri="{FF2B5EF4-FFF2-40B4-BE49-F238E27FC236}">
                <a16:creationId xmlns:a16="http://schemas.microsoft.com/office/drawing/2014/main" id="{42E1C871-47D0-FE7A-8566-5422AF7831C8}"/>
              </a:ext>
            </a:extLst>
          </p:cNvPr>
          <p:cNvSpPr/>
          <p:nvPr/>
        </p:nvSpPr>
        <p:spPr>
          <a:xfrm>
            <a:off x="2081049" y="1411749"/>
            <a:ext cx="7798675" cy="1161392"/>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70DA51-8ED2-8E13-DA54-E18C16A624CD}"/>
              </a:ext>
            </a:extLst>
          </p:cNvPr>
          <p:cNvSpPr txBox="1"/>
          <p:nvPr/>
        </p:nvSpPr>
        <p:spPr>
          <a:xfrm>
            <a:off x="2645306" y="1806098"/>
            <a:ext cx="6670159" cy="369332"/>
          </a:xfrm>
          <a:prstGeom prst="rect">
            <a:avLst/>
          </a:prstGeom>
          <a:noFill/>
        </p:spPr>
        <p:txBody>
          <a:bodyPr wrap="none" rtlCol="0">
            <a:spAutoFit/>
          </a:bodyPr>
          <a:lstStyle/>
          <a:p>
            <a:r>
              <a:rPr lang="en-US" dirty="0">
                <a:solidFill>
                  <a:schemeClr val="bg1"/>
                </a:solidFill>
              </a:rPr>
              <a:t>I have a partner with a project but no student to send to a placement</a:t>
            </a:r>
          </a:p>
        </p:txBody>
      </p:sp>
      <p:sp>
        <p:nvSpPr>
          <p:cNvPr id="5" name="TextBox 4">
            <a:extLst>
              <a:ext uri="{FF2B5EF4-FFF2-40B4-BE49-F238E27FC236}">
                <a16:creationId xmlns:a16="http://schemas.microsoft.com/office/drawing/2014/main" id="{61FC2A8B-D04C-122E-3083-3AEB6739C0AA}"/>
              </a:ext>
            </a:extLst>
          </p:cNvPr>
          <p:cNvSpPr txBox="1"/>
          <p:nvPr/>
        </p:nvSpPr>
        <p:spPr>
          <a:xfrm>
            <a:off x="3458197" y="3244334"/>
            <a:ext cx="4980146" cy="369332"/>
          </a:xfrm>
          <a:prstGeom prst="rect">
            <a:avLst/>
          </a:prstGeom>
          <a:noFill/>
        </p:spPr>
        <p:txBody>
          <a:bodyPr wrap="none" rtlCol="0">
            <a:spAutoFit/>
          </a:bodyPr>
          <a:lstStyle/>
          <a:p>
            <a:r>
              <a:rPr lang="en-US" dirty="0">
                <a:solidFill>
                  <a:schemeClr val="bg1"/>
                </a:solidFill>
              </a:rPr>
              <a:t>I have a student who doesn’t know what they want</a:t>
            </a:r>
          </a:p>
        </p:txBody>
      </p:sp>
      <p:sp>
        <p:nvSpPr>
          <p:cNvPr id="7" name="Action Button: Custom 6">
            <a:hlinkClick r:id="rId4" action="ppaction://hlinksldjump" highlightClick="1"/>
            <a:extLst>
              <a:ext uri="{FF2B5EF4-FFF2-40B4-BE49-F238E27FC236}">
                <a16:creationId xmlns:a16="http://schemas.microsoft.com/office/drawing/2014/main" id="{6893A3D6-DEBE-2A22-6269-585AE40E807D}"/>
              </a:ext>
            </a:extLst>
          </p:cNvPr>
          <p:cNvSpPr/>
          <p:nvPr/>
        </p:nvSpPr>
        <p:spPr>
          <a:xfrm>
            <a:off x="2060362" y="4288221"/>
            <a:ext cx="7798675" cy="1161391"/>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F49F754-AA1F-C58A-A7BA-9D87B00391E6}"/>
              </a:ext>
            </a:extLst>
          </p:cNvPr>
          <p:cNvSpPr txBox="1"/>
          <p:nvPr/>
        </p:nvSpPr>
        <p:spPr>
          <a:xfrm>
            <a:off x="2975837" y="4684250"/>
            <a:ext cx="5967724" cy="369332"/>
          </a:xfrm>
          <a:prstGeom prst="rect">
            <a:avLst/>
          </a:prstGeom>
          <a:noFill/>
        </p:spPr>
        <p:txBody>
          <a:bodyPr wrap="none" rtlCol="0">
            <a:spAutoFit/>
          </a:bodyPr>
          <a:lstStyle/>
          <a:p>
            <a:r>
              <a:rPr lang="en-US" dirty="0">
                <a:solidFill>
                  <a:schemeClr val="bg1"/>
                </a:solidFill>
              </a:rPr>
              <a:t>I have a good idea about a placement provider but no contact</a:t>
            </a:r>
          </a:p>
        </p:txBody>
      </p:sp>
      <p:sp>
        <p:nvSpPr>
          <p:cNvPr id="8" name="Action Button: Custom 7">
            <a:hlinkClick r:id="rId5" action="ppaction://hlinksldjump" highlightClick="1"/>
            <a:extLst>
              <a:ext uri="{FF2B5EF4-FFF2-40B4-BE49-F238E27FC236}">
                <a16:creationId xmlns:a16="http://schemas.microsoft.com/office/drawing/2014/main" id="{248ECDE0-A64F-FED6-D42F-A811F8D4CEA8}"/>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2FB3C0C-A816-6636-22A9-2CE3A5E6D3D8}"/>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Tree>
    <p:extLst>
      <p:ext uri="{BB962C8B-B14F-4D97-AF65-F5344CB8AC3E}">
        <p14:creationId xmlns:p14="http://schemas.microsoft.com/office/powerpoint/2010/main" val="3435835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6D1114-4EFC-B19E-2AF3-FA51F5DD9D6A}"/>
              </a:ext>
            </a:extLst>
          </p:cNvPr>
          <p:cNvSpPr txBox="1"/>
          <p:nvPr/>
        </p:nvSpPr>
        <p:spPr>
          <a:xfrm>
            <a:off x="893379" y="468630"/>
            <a:ext cx="9987981" cy="5078313"/>
          </a:xfrm>
          <a:prstGeom prst="rect">
            <a:avLst/>
          </a:prstGeom>
          <a:noFill/>
        </p:spPr>
        <p:txBody>
          <a:bodyPr wrap="square" rtlCol="0">
            <a:spAutoFit/>
          </a:bodyPr>
          <a:lstStyle/>
          <a:p>
            <a:r>
              <a:rPr lang="en-AU" sz="1800" dirty="0">
                <a:effectLst/>
                <a:latin typeface="Calibri" panose="020F0502020204030204" pitchFamily="34" charset="0"/>
                <a:ea typeface="Calibri" panose="020F0502020204030204" pitchFamily="34" charset="0"/>
                <a:cs typeface="Times New Roman" panose="02020603050405020304" pitchFamily="18" charset="0"/>
              </a:rPr>
              <a:t>Once you’ve settled on a placement the HDR needs to submit their request to the Graduate School along with the </a:t>
            </a:r>
            <a:r>
              <a:rPr lang="en-AU" sz="1800" u="sng" dirty="0">
                <a:solidFill>
                  <a:srgbClr val="242424"/>
                </a:solidFill>
                <a:effectLst/>
                <a:latin typeface="Aptos" panose="020B0004020202020204" pitchFamily="34" charset="0"/>
                <a:ea typeface="Calibri" panose="020F0502020204030204" pitchFamily="34" charset="0"/>
                <a:cs typeface="Times New Roman" panose="02020603050405020304" pitchFamily="18" charset="0"/>
                <a:hlinkClick r:id="rId2" tooltip="https://cdf.graduate-school.uq.edu.au/files/6959/HDR_Placement_Host_Info_Project_Brief_280125.docx"/>
              </a:rPr>
              <a:t>UQ HDR Placement Host Info and Project Brief</a:t>
            </a:r>
            <a:r>
              <a:rPr lang="en-AU" sz="1800" dirty="0">
                <a:effectLst/>
                <a:latin typeface="Calibri" panose="020F0502020204030204" pitchFamily="34" charset="0"/>
                <a:ea typeface="Calibri" panose="020F0502020204030204" pitchFamily="34" charset="0"/>
                <a:cs typeface="Times New Roman" panose="02020603050405020304" pitchFamily="18" charset="0"/>
              </a:rPr>
              <a:t> for approval. The Project Brief should be completed in collaboration between student, supervisor, and placement host.</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Section 1 of the Project Brief form asks for key details about the organisation and contacts.</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Section 2 asks about the placement length, location, and work pattern. Remember: the placement period should total 60 days.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Section 3 requires a project description. Remember: this should be a discrete research project that is different from the student’s thesis, but makes use of the kind of skills they are learning, e.g. methodologies, writing skills, and so on. The work should very clearly be an add-on to the organisation, not business as usual. For example, writing web copy for an organisation can be research; answering their emails is not.</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Section 4 asks for key information about the HDR student and section 5 is for supervisor’s approval.</a:t>
            </a:r>
          </a:p>
          <a:p>
            <a:endParaRPr lang="en-AU" dirty="0">
              <a:latin typeface="Calibri" panose="020F0502020204030204" pitchFamily="34" charset="0"/>
              <a:ea typeface="Calibri" panose="020F0502020204030204" pitchFamily="34" charset="0"/>
              <a:cs typeface="Times New Roman" panose="02020603050405020304" pitchFamily="18" charset="0"/>
            </a:endParaRPr>
          </a:p>
          <a:p>
            <a:r>
              <a:rPr lang="en-AU" dirty="0">
                <a:latin typeface="Calibri" panose="020F0502020204030204" pitchFamily="34" charset="0"/>
                <a:ea typeface="Calibri" panose="020F0502020204030204" pitchFamily="34" charset="0"/>
                <a:cs typeface="Times New Roman" panose="02020603050405020304" pitchFamily="18" charset="0"/>
              </a:rPr>
              <a:t>Direct your enquiries to the Graduate School: </a:t>
            </a:r>
            <a:r>
              <a:rPr lang="en-AU" dirty="0">
                <a:latin typeface="Calibri" panose="020F0502020204030204" pitchFamily="34" charset="0"/>
                <a:ea typeface="Calibri" panose="020F0502020204030204" pitchFamily="34" charset="0"/>
                <a:cs typeface="Times New Roman" panose="02020603050405020304" pitchFamily="18" charset="0"/>
                <a:hlinkClick r:id="rId3"/>
              </a:rPr>
              <a:t>graduateschool@uq.edu.au</a:t>
            </a:r>
            <a:r>
              <a:rPr lang="en-AU" dirty="0">
                <a:latin typeface="Calibri" panose="020F0502020204030204" pitchFamily="34" charset="0"/>
                <a:ea typeface="Calibri" panose="020F0502020204030204" pitchFamily="34" charset="0"/>
                <a:cs typeface="Times New Roman" panose="02020603050405020304" pitchFamily="18" charset="0"/>
              </a:rPr>
              <a:t> </a:t>
            </a:r>
          </a:p>
        </p:txBody>
      </p:sp>
      <p:sp>
        <p:nvSpPr>
          <p:cNvPr id="3" name="Action Button: Custom 2">
            <a:hlinkClick r:id="rId4" action="ppaction://hlinksldjump" highlightClick="1"/>
            <a:extLst>
              <a:ext uri="{FF2B5EF4-FFF2-40B4-BE49-F238E27FC236}">
                <a16:creationId xmlns:a16="http://schemas.microsoft.com/office/drawing/2014/main" id="{FC2BFF0F-1DC9-5350-3BE8-3773E77BC2FE}"/>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FFD5538-B5AD-8EDD-F9DA-DC74768FFC1C}"/>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Tree>
    <p:extLst>
      <p:ext uri="{BB962C8B-B14F-4D97-AF65-F5344CB8AC3E}">
        <p14:creationId xmlns:p14="http://schemas.microsoft.com/office/powerpoint/2010/main" val="20258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Custom 3">
            <a:hlinkClick r:id="rId2" action="ppaction://hlinksldjump" highlightClick="1"/>
            <a:extLst>
              <a:ext uri="{FF2B5EF4-FFF2-40B4-BE49-F238E27FC236}">
                <a16:creationId xmlns:a16="http://schemas.microsoft.com/office/drawing/2014/main" id="{D0389D83-3285-56E5-8EE8-302E95A22FA3}"/>
              </a:ext>
            </a:extLst>
          </p:cNvPr>
          <p:cNvSpPr/>
          <p:nvPr/>
        </p:nvSpPr>
        <p:spPr>
          <a:xfrm>
            <a:off x="3026126" y="5374850"/>
            <a:ext cx="5406390" cy="1280160"/>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764DE6-2D30-7A72-8594-B636FE6185F5}"/>
              </a:ext>
            </a:extLst>
          </p:cNvPr>
          <p:cNvSpPr txBox="1"/>
          <p:nvPr/>
        </p:nvSpPr>
        <p:spPr>
          <a:xfrm>
            <a:off x="3686127" y="5818842"/>
            <a:ext cx="3923638" cy="369332"/>
          </a:xfrm>
          <a:prstGeom prst="rect">
            <a:avLst/>
          </a:prstGeom>
          <a:noFill/>
        </p:spPr>
        <p:txBody>
          <a:bodyPr wrap="none" rtlCol="0">
            <a:spAutoFit/>
          </a:bodyPr>
          <a:lstStyle/>
          <a:p>
            <a:r>
              <a:rPr lang="en-US" dirty="0">
                <a:solidFill>
                  <a:schemeClr val="bg1"/>
                </a:solidFill>
              </a:rPr>
              <a:t>Go to advice about forms and approvals</a:t>
            </a:r>
          </a:p>
        </p:txBody>
      </p:sp>
      <p:sp>
        <p:nvSpPr>
          <p:cNvPr id="5" name="Action Button: Custom 4">
            <a:hlinkClick r:id="rId3" action="ppaction://hlinksldjump" highlightClick="1"/>
            <a:extLst>
              <a:ext uri="{FF2B5EF4-FFF2-40B4-BE49-F238E27FC236}">
                <a16:creationId xmlns:a16="http://schemas.microsoft.com/office/drawing/2014/main" id="{5206DF96-281F-6DE0-1D30-E46902A0EC23}"/>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D40604D-AE14-268F-71E0-E972ABEE6CC2}"/>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
        <p:nvSpPr>
          <p:cNvPr id="7" name="TextBox 6">
            <a:extLst>
              <a:ext uri="{FF2B5EF4-FFF2-40B4-BE49-F238E27FC236}">
                <a16:creationId xmlns:a16="http://schemas.microsoft.com/office/drawing/2014/main" id="{504F82FA-07A9-4003-8200-2DAE22429029}"/>
              </a:ext>
            </a:extLst>
          </p:cNvPr>
          <p:cNvSpPr txBox="1"/>
          <p:nvPr/>
        </p:nvSpPr>
        <p:spPr>
          <a:xfrm>
            <a:off x="868680" y="427915"/>
            <a:ext cx="10429941" cy="4801314"/>
          </a:xfrm>
          <a:prstGeom prst="rect">
            <a:avLst/>
          </a:prstGeom>
          <a:noFill/>
        </p:spPr>
        <p:txBody>
          <a:bodyPr wrap="square" rtlCol="0">
            <a:spAutoFit/>
          </a:bodyPr>
          <a:lstStyle/>
          <a:p>
            <a:r>
              <a:rPr lang="en-AU" sz="1800" dirty="0">
                <a:effectLst/>
                <a:latin typeface="Calibri" panose="020F0502020204030204" pitchFamily="34" charset="0"/>
                <a:ea typeface="Calibri" panose="020F0502020204030204" pitchFamily="34" charset="0"/>
                <a:cs typeface="Times New Roman" panose="02020603050405020304" pitchFamily="18" charset="0"/>
              </a:rPr>
              <a:t>First, chec</a:t>
            </a:r>
            <a:r>
              <a:rPr lang="en-AU" dirty="0">
                <a:latin typeface="Calibri" panose="020F0502020204030204" pitchFamily="34" charset="0"/>
                <a:ea typeface="Calibri" panose="020F0502020204030204" pitchFamily="34" charset="0"/>
                <a:cs typeface="Times New Roman" panose="02020603050405020304" pitchFamily="18" charset="0"/>
              </a:rPr>
              <a:t>k the Graduate School’s website for the most up-to-date information about the requirements for a placement </a:t>
            </a:r>
            <a:r>
              <a:rPr lang="en-AU" sz="1800" dirty="0">
                <a:effectLst/>
                <a:latin typeface="Calibri" panose="020F0502020204030204" pitchFamily="34" charset="0"/>
                <a:ea typeface="Calibri" panose="020F0502020204030204" pitchFamily="34" charset="0"/>
                <a:cs typeface="Times New Roman" panose="02020603050405020304" pitchFamily="18" charset="0"/>
                <a:hlinkClick r:id="rId4"/>
              </a:rPr>
              <a:t>here</a:t>
            </a:r>
            <a:r>
              <a:rPr lang="en-AU"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AU" dirty="0">
              <a:latin typeface="Calibri" panose="020F0502020204030204" pitchFamily="34" charset="0"/>
              <a:ea typeface="Calibri" panose="020F0502020204030204" pitchFamily="34" charset="0"/>
              <a:cs typeface="Times New Roman" panose="02020603050405020304" pitchFamily="18" charset="0"/>
            </a:endParaRPr>
          </a:p>
          <a:p>
            <a:r>
              <a:rPr lang="en-AU" sz="1800" dirty="0">
                <a:effectLst/>
                <a:latin typeface="Calibri" panose="020F0502020204030204" pitchFamily="34" charset="0"/>
                <a:ea typeface="Calibri" panose="020F0502020204030204" pitchFamily="34" charset="0"/>
                <a:cs typeface="Times New Roman" panose="02020603050405020304" pitchFamily="18" charset="0"/>
              </a:rPr>
              <a:t>There are a two different ways to approach a potential placement advisor.</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Through networks. Does one of your advisors know somebody who works there? Is there somebody else in your enrolling unit who has already been on placement there? Is it a place that the HDR student already goes as a client or customer? Who do you know who can advise you who to contact?</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Cold calling. If the HDR student is very keen on a particular organisation but has no existing contact, it’s perfectly okay to cold call them. Email is okay but telephone is better. Depending on the type of organisation, either the HDR or the Advisor can make first contact, usually through a general enquiries number or a through a dedicated work placement (or internship) contact if one is listed.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Whoever makes first contact, and whether it’s through networks or cold calling, plan what you’re going to say and say it clearly and politely. It’s important that providers know it’s a research placement (broadly conceived), it will be 60 days, and there will be paperwork! But also, they should know that the HDR student can provide them with help on a project that can add a lot of value to their organisation. Send them </a:t>
            </a:r>
            <a:r>
              <a:rPr lang="en-AU" sz="1800" dirty="0">
                <a:effectLst/>
                <a:latin typeface="Calibri" panose="020F0502020204030204" pitchFamily="34" charset="0"/>
                <a:ea typeface="Calibri" panose="020F0502020204030204" pitchFamily="34" charset="0"/>
                <a:cs typeface="Times New Roman" panose="02020603050405020304" pitchFamily="18" charset="0"/>
                <a:hlinkClick r:id="rId5"/>
              </a:rPr>
              <a:t>this flyer</a:t>
            </a:r>
            <a:r>
              <a:rPr lang="en-AU" sz="1800" dirty="0">
                <a:effectLst/>
                <a:latin typeface="Calibri" panose="020F0502020204030204" pitchFamily="34" charset="0"/>
                <a:ea typeface="Calibri" panose="020F0502020204030204" pitchFamily="34" charset="0"/>
                <a:cs typeface="Times New Roman" panose="02020603050405020304" pitchFamily="18" charset="0"/>
              </a:rPr>
              <a:t>, which has key information on it.</a:t>
            </a:r>
            <a:endParaRPr lang="en-US" dirty="0"/>
          </a:p>
        </p:txBody>
      </p:sp>
    </p:spTree>
    <p:extLst>
      <p:ext uri="{BB962C8B-B14F-4D97-AF65-F5344CB8AC3E}">
        <p14:creationId xmlns:p14="http://schemas.microsoft.com/office/powerpoint/2010/main" val="1002616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1E101B-3221-ACC9-BC41-966059E6D4F4}"/>
              </a:ext>
            </a:extLst>
          </p:cNvPr>
          <p:cNvSpPr txBox="1"/>
          <p:nvPr/>
        </p:nvSpPr>
        <p:spPr>
          <a:xfrm>
            <a:off x="811530" y="621176"/>
            <a:ext cx="10298430" cy="4524315"/>
          </a:xfrm>
          <a:prstGeom prst="rect">
            <a:avLst/>
          </a:prstGeom>
          <a:noFill/>
        </p:spPr>
        <p:txBody>
          <a:bodyPr wrap="square" rtlCol="0">
            <a:spAutoFit/>
          </a:bodyPr>
          <a:lstStyle/>
          <a:p>
            <a:r>
              <a:rPr lang="en-AU" sz="1800" dirty="0">
                <a:effectLst/>
                <a:latin typeface="Calibri" panose="020F0502020204030204" pitchFamily="34" charset="0"/>
                <a:ea typeface="Calibri" panose="020F0502020204030204" pitchFamily="34" charset="0"/>
                <a:cs typeface="Times New Roman" panose="02020603050405020304" pitchFamily="18" charset="0"/>
              </a:rPr>
              <a:t>HASS HDR students have undertaken placements at government organisations, not-for-profits, symphony orchestras and publishers, and all kinds of commercial enterprises. You can click </a:t>
            </a:r>
            <a:r>
              <a:rPr lang="en-AU"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HERE [link will have to be inserted]</a:t>
            </a:r>
            <a:r>
              <a:rPr lang="en-AU" sz="1800" dirty="0">
                <a:effectLst/>
                <a:latin typeface="Calibri" panose="020F0502020204030204" pitchFamily="34" charset="0"/>
                <a:ea typeface="Calibri" panose="020F0502020204030204" pitchFamily="34" charset="0"/>
                <a:cs typeface="Times New Roman" panose="02020603050405020304" pitchFamily="18" charset="0"/>
              </a:rPr>
              <a:t> to read some inspiring stories about the kind of work other HDRs have done on placement.</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When an HDR and their Advisor start the placement conversation, it’s important to remember:</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HDRs can use their transferable skills in a placement; it doesn’t have to be directly in the area of their research.</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HDRs should be allowed to aspire to something that aligns with their long-term goals; and supported if their first choice of placement doesn’t happen. </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Advisors should think about their existing contacts in industry and beyond, and how a placement might be pitched to them.</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You should both consider what kind of ‘fit’ the HDR’s strengths and weaknesses might be at different types of organisations. </a:t>
            </a:r>
          </a:p>
          <a:p>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800" dirty="0">
                <a:effectLst/>
                <a:latin typeface="Calibri" panose="020F0502020204030204" pitchFamily="34" charset="0"/>
                <a:ea typeface="Calibri" panose="020F0502020204030204" pitchFamily="34" charset="0"/>
                <a:cs typeface="Times New Roman" panose="02020603050405020304" pitchFamily="18" charset="0"/>
              </a:rPr>
              <a:t>Set aside enough time for a dedicated discussion about these things, rather than 10 minutes at the end of a supervisory meeting. </a:t>
            </a:r>
            <a:r>
              <a:rPr lang="en-AU" sz="1800" dirty="0">
                <a:effectLst/>
                <a:latin typeface="Calibri" panose="020F0502020204030204" pitchFamily="34" charset="0"/>
                <a:ea typeface="Calibri" panose="020F0502020204030204" pitchFamily="34" charset="0"/>
                <a:cs typeface="Times New Roman" panose="02020603050405020304" pitchFamily="18" charset="0"/>
                <a:hlinkClick r:id="rId2"/>
              </a:rPr>
              <a:t>This flyer </a:t>
            </a:r>
            <a:r>
              <a:rPr lang="en-AU" sz="1800" dirty="0">
                <a:effectLst/>
                <a:latin typeface="Calibri" panose="020F0502020204030204" pitchFamily="34" charset="0"/>
                <a:ea typeface="Calibri" panose="020F0502020204030204" pitchFamily="34" charset="0"/>
                <a:cs typeface="Times New Roman" panose="02020603050405020304" pitchFamily="18" charset="0"/>
              </a:rPr>
              <a:t>has more information.</a:t>
            </a:r>
          </a:p>
        </p:txBody>
      </p:sp>
      <p:sp>
        <p:nvSpPr>
          <p:cNvPr id="4" name="Action Button: Custom 3">
            <a:hlinkClick r:id="rId3" action="ppaction://hlinksldjump" highlightClick="1"/>
            <a:extLst>
              <a:ext uri="{FF2B5EF4-FFF2-40B4-BE49-F238E27FC236}">
                <a16:creationId xmlns:a16="http://schemas.microsoft.com/office/drawing/2014/main" id="{3EBF3674-A37B-80C8-86D0-9E2FD2503A94}"/>
              </a:ext>
            </a:extLst>
          </p:cNvPr>
          <p:cNvSpPr/>
          <p:nvPr/>
        </p:nvSpPr>
        <p:spPr>
          <a:xfrm>
            <a:off x="3040380" y="5278377"/>
            <a:ext cx="5509260" cy="1248547"/>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78997F7-E6DC-06A1-5288-7C238C02238C}"/>
              </a:ext>
            </a:extLst>
          </p:cNvPr>
          <p:cNvSpPr txBox="1"/>
          <p:nvPr/>
        </p:nvSpPr>
        <p:spPr>
          <a:xfrm>
            <a:off x="3474327" y="5680711"/>
            <a:ext cx="4619150" cy="369332"/>
          </a:xfrm>
          <a:prstGeom prst="rect">
            <a:avLst/>
          </a:prstGeom>
          <a:noFill/>
        </p:spPr>
        <p:txBody>
          <a:bodyPr wrap="none" rtlCol="0">
            <a:spAutoFit/>
          </a:bodyPr>
          <a:lstStyle/>
          <a:p>
            <a:r>
              <a:rPr lang="en-US" dirty="0">
                <a:solidFill>
                  <a:schemeClr val="bg1"/>
                </a:solidFill>
              </a:rPr>
              <a:t>Go to advice about how to approach a provider</a:t>
            </a:r>
          </a:p>
        </p:txBody>
      </p:sp>
      <p:grpSp>
        <p:nvGrpSpPr>
          <p:cNvPr id="7" name="Group 6">
            <a:extLst>
              <a:ext uri="{FF2B5EF4-FFF2-40B4-BE49-F238E27FC236}">
                <a16:creationId xmlns:a16="http://schemas.microsoft.com/office/drawing/2014/main" id="{1C809DB7-671F-FA04-97B8-9C53045DB633}"/>
              </a:ext>
            </a:extLst>
          </p:cNvPr>
          <p:cNvGrpSpPr/>
          <p:nvPr/>
        </p:nvGrpSpPr>
        <p:grpSpPr>
          <a:xfrm>
            <a:off x="9974317" y="5749159"/>
            <a:ext cx="1324304" cy="777765"/>
            <a:chOff x="9974317" y="5749159"/>
            <a:chExt cx="1324304" cy="777765"/>
          </a:xfrm>
        </p:grpSpPr>
        <p:sp>
          <p:nvSpPr>
            <p:cNvPr id="5" name="Action Button: Custom 4">
              <a:hlinkClick r:id="rId4" action="ppaction://hlinksldjump" highlightClick="1"/>
              <a:extLst>
                <a:ext uri="{FF2B5EF4-FFF2-40B4-BE49-F238E27FC236}">
                  <a16:creationId xmlns:a16="http://schemas.microsoft.com/office/drawing/2014/main" id="{2F3A9936-870F-18F8-D801-048A7C0121D6}"/>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A2D06F4-E1C8-0590-9BD4-E2BB2DB3D79D}"/>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grpSp>
    </p:spTree>
    <p:extLst>
      <p:ext uri="{BB962C8B-B14F-4D97-AF65-F5344CB8AC3E}">
        <p14:creationId xmlns:p14="http://schemas.microsoft.com/office/powerpoint/2010/main" val="73901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72920A-EB7F-FCCA-394F-DBFBB90A7E5E}"/>
              </a:ext>
            </a:extLst>
          </p:cNvPr>
          <p:cNvSpPr txBox="1"/>
          <p:nvPr/>
        </p:nvSpPr>
        <p:spPr>
          <a:xfrm>
            <a:off x="701040" y="566704"/>
            <a:ext cx="10789920" cy="4524315"/>
          </a:xfrm>
          <a:prstGeom prst="rect">
            <a:avLst/>
          </a:prstGeom>
          <a:noFill/>
        </p:spPr>
        <p:txBody>
          <a:bodyPr wrap="square" rtlCol="0">
            <a:spAutoFit/>
          </a:bodyPr>
          <a:lstStyle/>
          <a:p>
            <a:r>
              <a:rPr lang="en-AU" sz="1800" dirty="0">
                <a:effectLst/>
                <a:latin typeface="Calibri" panose="020F0502020204030204" pitchFamily="34" charset="0"/>
                <a:ea typeface="Calibri" panose="020F0502020204030204" pitchFamily="34" charset="0"/>
                <a:cs typeface="Times New Roman" panose="02020603050405020304" pitchFamily="18" charset="0"/>
              </a:rPr>
              <a:t>You might have a really clear idea about the kind of work you want to do that matches with your long term goals—design qualitative surveys, use your creativity in unexpected ways, write a policy brief—but be unsure what placement provider might need that kind of work. </a:t>
            </a:r>
            <a:r>
              <a:rPr lang="en-AU" dirty="0">
                <a:latin typeface="Calibri" panose="020F0502020204030204" pitchFamily="34" charset="0"/>
                <a:ea typeface="Calibri" panose="020F0502020204030204" pitchFamily="34" charset="0"/>
                <a:cs typeface="Times New Roman" panose="02020603050405020304" pitchFamily="18" charset="0"/>
              </a:rPr>
              <a:t>D</a:t>
            </a:r>
            <a:r>
              <a:rPr lang="en-AU" sz="1800" dirty="0">
                <a:effectLst/>
                <a:latin typeface="Calibri" panose="020F0502020204030204" pitchFamily="34" charset="0"/>
                <a:ea typeface="Calibri" panose="020F0502020204030204" pitchFamily="34" charset="0"/>
                <a:cs typeface="Times New Roman" panose="02020603050405020304" pitchFamily="18" charset="0"/>
              </a:rPr>
              <a:t>iscuss with your supervisor, and both of you can brainstorm about:</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Networks, yours and your advisory team’s. Is there anyone who can think of somewhere that might need the skills you’re trying to build?</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Check on </a:t>
            </a:r>
            <a:r>
              <a:rPr lang="en-AU" sz="1800" dirty="0">
                <a:effectLst/>
                <a:latin typeface="Calibri" panose="020F0502020204030204" pitchFamily="34" charset="0"/>
                <a:ea typeface="Calibri" panose="020F0502020204030204" pitchFamily="34" charset="0"/>
                <a:cs typeface="Times New Roman" panose="02020603050405020304" pitchFamily="18" charset="0"/>
                <a:hlinkClick r:id="rId2"/>
              </a:rPr>
              <a:t>this list from the Graduate School </a:t>
            </a:r>
            <a:r>
              <a:rPr lang="en-AU" sz="1800" dirty="0">
                <a:effectLst/>
                <a:latin typeface="Calibri" panose="020F0502020204030204" pitchFamily="34" charset="0"/>
                <a:ea typeface="Calibri" panose="020F0502020204030204" pitchFamily="34" charset="0"/>
                <a:cs typeface="Times New Roman" panose="02020603050405020304" pitchFamily="18" charset="0"/>
              </a:rPr>
              <a:t>to see if they have an existing history with organisations that might suit your favoured kind of placement.</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Search engines. Choose key words that might lead you to a suitable organisation, e.g. ‘creativity’ ‘technology’, ‘company’ or ‘data’ ‘evaluation’ ‘not-for-profit’. Don’t forget to include location (e.g. ‘Brisbane’).</a:t>
            </a:r>
          </a:p>
          <a:p>
            <a:pPr marL="342900" lvl="0" indent="-342900">
              <a:buFont typeface="Calibri" panose="020F0502020204030204" pitchFamily="34" charset="0"/>
              <a:buChar char="-"/>
            </a:pPr>
            <a:r>
              <a:rPr lang="en-AU" dirty="0">
                <a:latin typeface="Calibri" panose="020F0502020204030204" pitchFamily="34" charset="0"/>
                <a:ea typeface="Calibri" panose="020F0502020204030204" pitchFamily="34" charset="0"/>
                <a:cs typeface="Times New Roman" panose="02020603050405020304" pitchFamily="18" charset="0"/>
              </a:rPr>
              <a:t>Think creatively about where you could transfer your skills to: small businesses, online start-ups, arts organisations, and so on.</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Do some research about the potential provider, including whether they already have a formal work placement program.</a:t>
            </a:r>
          </a:p>
          <a:p>
            <a:pPr marL="342900" lvl="0" indent="-342900">
              <a:buFont typeface="Calibri" panose="020F0502020204030204" pitchFamily="34" charset="0"/>
              <a:buChar char="-"/>
            </a:pPr>
            <a:r>
              <a:rPr lang="en-AU" sz="1800" dirty="0">
                <a:effectLst/>
                <a:latin typeface="Calibri" panose="020F0502020204030204" pitchFamily="34" charset="0"/>
                <a:ea typeface="Calibri" panose="020F0502020204030204" pitchFamily="34" charset="0"/>
                <a:cs typeface="Times New Roman" panose="02020603050405020304" pitchFamily="18" charset="0"/>
              </a:rPr>
              <a:t>Then click the box below for advice on how to approach your dream placement provider.</a:t>
            </a:r>
          </a:p>
          <a:p>
            <a:pPr marL="342900" lvl="0" indent="-342900">
              <a:buFont typeface="Calibri" panose="020F0502020204030204" pitchFamily="34" charset="0"/>
              <a:buChar char="-"/>
            </a:pPr>
            <a:r>
              <a:rPr lang="en-AU" dirty="0">
                <a:latin typeface="Calibri" panose="020F0502020204030204" pitchFamily="34" charset="0"/>
                <a:ea typeface="Calibri" panose="020F0502020204030204" pitchFamily="34" charset="0"/>
                <a:cs typeface="Times New Roman" panose="02020603050405020304" pitchFamily="18" charset="0"/>
              </a:rPr>
              <a:t>And be resilient if they say no!</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Action Button: Custom 4">
            <a:hlinkClick r:id="rId3" action="ppaction://hlinksldjump" highlightClick="1"/>
            <a:extLst>
              <a:ext uri="{FF2B5EF4-FFF2-40B4-BE49-F238E27FC236}">
                <a16:creationId xmlns:a16="http://schemas.microsoft.com/office/drawing/2014/main" id="{0355BC1A-DE67-43AE-E61E-6C70AA2A5EB7}"/>
              </a:ext>
            </a:extLst>
          </p:cNvPr>
          <p:cNvSpPr/>
          <p:nvPr/>
        </p:nvSpPr>
        <p:spPr>
          <a:xfrm>
            <a:off x="3123410" y="5223905"/>
            <a:ext cx="5437659" cy="1303019"/>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9D3BA8F-A2F4-29AC-D374-2C91A75AB64E}"/>
              </a:ext>
            </a:extLst>
          </p:cNvPr>
          <p:cNvSpPr txBox="1"/>
          <p:nvPr/>
        </p:nvSpPr>
        <p:spPr>
          <a:xfrm>
            <a:off x="3554337" y="5634991"/>
            <a:ext cx="4619150" cy="369332"/>
          </a:xfrm>
          <a:prstGeom prst="rect">
            <a:avLst/>
          </a:prstGeom>
          <a:noFill/>
        </p:spPr>
        <p:txBody>
          <a:bodyPr wrap="none" rtlCol="0">
            <a:spAutoFit/>
          </a:bodyPr>
          <a:lstStyle/>
          <a:p>
            <a:r>
              <a:rPr lang="en-US" dirty="0">
                <a:solidFill>
                  <a:schemeClr val="bg1"/>
                </a:solidFill>
              </a:rPr>
              <a:t>Go to advice about how to approach a provider</a:t>
            </a:r>
          </a:p>
        </p:txBody>
      </p:sp>
      <p:sp>
        <p:nvSpPr>
          <p:cNvPr id="3" name="Action Button: Custom 2">
            <a:hlinkClick r:id="rId4" action="ppaction://hlinksldjump" highlightClick="1"/>
            <a:extLst>
              <a:ext uri="{FF2B5EF4-FFF2-40B4-BE49-F238E27FC236}">
                <a16:creationId xmlns:a16="http://schemas.microsoft.com/office/drawing/2014/main" id="{54360D71-2C95-0118-9594-B0A27DD8CB83}"/>
              </a:ext>
            </a:extLst>
          </p:cNvPr>
          <p:cNvSpPr/>
          <p:nvPr/>
        </p:nvSpPr>
        <p:spPr>
          <a:xfrm>
            <a:off x="9974317" y="5749159"/>
            <a:ext cx="1324304" cy="777765"/>
          </a:xfrm>
          <a:prstGeom prst="actionButtonBlank">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27DEC47-14D6-6FF2-7619-2D508CEF1ACD}"/>
              </a:ext>
            </a:extLst>
          </p:cNvPr>
          <p:cNvSpPr txBox="1"/>
          <p:nvPr/>
        </p:nvSpPr>
        <p:spPr>
          <a:xfrm>
            <a:off x="10300138" y="6014930"/>
            <a:ext cx="672662" cy="246221"/>
          </a:xfrm>
          <a:prstGeom prst="rect">
            <a:avLst/>
          </a:prstGeom>
          <a:noFill/>
        </p:spPr>
        <p:txBody>
          <a:bodyPr wrap="square" rtlCol="0">
            <a:spAutoFit/>
          </a:bodyPr>
          <a:lstStyle/>
          <a:p>
            <a:r>
              <a:rPr lang="en-US" sz="1000" dirty="0">
                <a:solidFill>
                  <a:schemeClr val="bg1"/>
                </a:solidFill>
              </a:rPr>
              <a:t>Go  back</a:t>
            </a:r>
          </a:p>
        </p:txBody>
      </p:sp>
    </p:spTree>
    <p:extLst>
      <p:ext uri="{BB962C8B-B14F-4D97-AF65-F5344CB8AC3E}">
        <p14:creationId xmlns:p14="http://schemas.microsoft.com/office/powerpoint/2010/main" val="3650179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1396</Words>
  <Application>Microsoft Macintosh PowerPoint</Application>
  <PresentationFormat>Widescreen</PresentationFormat>
  <Paragraphs>77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Calibri Light</vt:lpstr>
      <vt:lpstr>Office Theme</vt:lpstr>
      <vt:lpstr>HDR Placement</vt:lpstr>
      <vt:lpstr>Eligibility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HDR Placement</dc:title>
  <dc:creator>Kim Wilkins</dc:creator>
  <cp:lastModifiedBy>Kim Wilkins</cp:lastModifiedBy>
  <cp:revision>17</cp:revision>
  <dcterms:created xsi:type="dcterms:W3CDTF">2024-08-30T02:49:12Z</dcterms:created>
  <dcterms:modified xsi:type="dcterms:W3CDTF">2025-02-02T02:43:14Z</dcterms:modified>
</cp:coreProperties>
</file>